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8" r:id="rId4"/>
    <p:sldId id="269" r:id="rId5"/>
    <p:sldId id="270" r:id="rId6"/>
    <p:sldId id="271" r:id="rId7"/>
    <p:sldId id="272" r:id="rId8"/>
    <p:sldId id="261" r:id="rId9"/>
    <p:sldId id="273" r:id="rId10"/>
    <p:sldId id="262" r:id="rId11"/>
    <p:sldId id="276" r:id="rId12"/>
    <p:sldId id="275" r:id="rId13"/>
    <p:sldId id="277" r:id="rId14"/>
    <p:sldId id="274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D4035-8C59-405B-AE84-618DDA17603A}" type="datetimeFigureOut">
              <a:rPr lang="en-US" smtClean="0"/>
              <a:pPr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AEFBC-1C4A-4857-BDAE-2920DCCA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4" Type="http://schemas.openxmlformats.org/officeDocument/2006/relationships/image" Target="../media/image12.jpeg"/><Relationship Id="rId5" Type="http://schemas.microsoft.com/office/2007/relationships/hdphoto" Target="../media/hdphoto7.wdp"/><Relationship Id="rId6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4" Type="http://schemas.openxmlformats.org/officeDocument/2006/relationships/image" Target="../media/image15.jpeg"/><Relationship Id="rId5" Type="http://schemas.microsoft.com/office/2007/relationships/hdphoto" Target="../media/hdphoto9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4" Type="http://schemas.openxmlformats.org/officeDocument/2006/relationships/image" Target="../media/image19.jpeg"/><Relationship Id="rId5" Type="http://schemas.microsoft.com/office/2007/relationships/hdphoto" Target="../media/hdphoto1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4" Type="http://schemas.openxmlformats.org/officeDocument/2006/relationships/hyperlink" Target="https://www.youtube.com/watch?v=z0EaoilzgGE" TargetMode="External"/><Relationship Id="rId5" Type="http://schemas.openxmlformats.org/officeDocument/2006/relationships/hyperlink" Target="https://www.youtube.com/watch?v=a3RfULw7aAY" TargetMode="External"/><Relationship Id="rId6" Type="http://schemas.openxmlformats.org/officeDocument/2006/relationships/hyperlink" Target="https://www.youtube.com/watch?v=Kg9F5pN5tlI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.ehowcdn.com/article-new/ehow/images/a07/vv/v2/make-refracting-reflecting-telescope-8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05000"/>
            <a:ext cx="9144000" cy="1470025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Chapter 24</a:t>
            </a:r>
            <a:br>
              <a:rPr lang="en-US" sz="7200" b="1" dirty="0" smtClean="0">
                <a:solidFill>
                  <a:schemeClr val="bg1"/>
                </a:solidFill>
                <a:latin typeface="American Typewriter"/>
                <a:cs typeface="American Typewriter"/>
              </a:rPr>
            </a:br>
            <a:r>
              <a:rPr lang="en-US" sz="5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Sec. 1 Light</a:t>
            </a:r>
            <a:br>
              <a:rPr lang="en-US" sz="5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</a:br>
            <a:r>
              <a:rPr lang="en-US" sz="5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Sec. 2: Tools of Astronomy</a:t>
            </a:r>
            <a:endParaRPr lang="en-US" sz="5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24.2 How Is </a:t>
            </a:r>
            <a:r>
              <a:rPr lang="en-US" dirty="0"/>
              <a:t>T</a:t>
            </a:r>
            <a:r>
              <a:rPr lang="en-US" dirty="0" smtClean="0"/>
              <a:t>his Used </a:t>
            </a:r>
            <a:r>
              <a:rPr lang="en-US" dirty="0"/>
              <a:t>B</a:t>
            </a:r>
            <a:r>
              <a:rPr lang="en-US" dirty="0" smtClean="0"/>
              <a:t>y </a:t>
            </a:r>
            <a:r>
              <a:rPr lang="en-US" dirty="0"/>
              <a:t>A</a:t>
            </a:r>
            <a:r>
              <a:rPr lang="en-US" dirty="0" smtClean="0"/>
              <a:t>stronomers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Telescopes:</a:t>
            </a:r>
          </a:p>
          <a:p>
            <a:pPr lvl="1"/>
            <a:r>
              <a:rPr lang="en-US" dirty="0" smtClean="0"/>
              <a:t>Re</a:t>
            </a:r>
            <a:r>
              <a:rPr lang="en-US" dirty="0" smtClean="0">
                <a:solidFill>
                  <a:srgbClr val="FF0000"/>
                </a:solidFill>
              </a:rPr>
              <a:t>fract</a:t>
            </a:r>
            <a:r>
              <a:rPr lang="en-US" dirty="0" smtClean="0"/>
              <a:t>ing telescope</a:t>
            </a:r>
          </a:p>
          <a:p>
            <a:pPr lvl="1"/>
            <a:r>
              <a:rPr lang="en-US" dirty="0" smtClean="0"/>
              <a:t>Re</a:t>
            </a:r>
            <a:r>
              <a:rPr lang="en-US" dirty="0" smtClean="0">
                <a:solidFill>
                  <a:srgbClr val="00B0F0"/>
                </a:solidFill>
              </a:rPr>
              <a:t>flect</a:t>
            </a:r>
            <a:r>
              <a:rPr lang="en-US" dirty="0" smtClean="0"/>
              <a:t>ing telescope</a:t>
            </a:r>
          </a:p>
          <a:p>
            <a:pPr lvl="1"/>
            <a:r>
              <a:rPr lang="en-US" dirty="0" smtClean="0"/>
              <a:t>Both types have 3 properties that aid astronomers: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Light-gathering power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Resolving power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Magnifying power</a:t>
            </a:r>
            <a:endParaRPr lang="en-US" dirty="0" smtClean="0"/>
          </a:p>
          <a:p>
            <a:r>
              <a:rPr lang="en-US" dirty="0" smtClean="0"/>
              <a:t>Interferometry</a:t>
            </a:r>
            <a:r>
              <a:rPr lang="en-US" dirty="0" smtClean="0"/>
              <a:t>: </a:t>
            </a:r>
            <a:endParaRPr lang="en-US" dirty="0" smtClean="0"/>
          </a:p>
          <a:p>
            <a:pPr lvl="1"/>
            <a:r>
              <a:rPr lang="en-US" dirty="0" smtClean="0"/>
              <a:t>combines </a:t>
            </a:r>
            <a:r>
              <a:rPr lang="en-US" dirty="0" smtClean="0"/>
              <a:t>several telescope images to make a very detailed </a:t>
            </a:r>
            <a:r>
              <a:rPr lang="en-US" dirty="0" smtClean="0"/>
              <a:t>image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19200"/>
            <a:ext cx="3797300" cy="1524000"/>
          </a:xfrm>
          <a:prstGeom prst="rect">
            <a:avLst/>
          </a:prstGeom>
        </p:spPr>
      </p:pic>
      <p:pic>
        <p:nvPicPr>
          <p:cNvPr id="5" name="Picture 4" descr="imgres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352800"/>
            <a:ext cx="3810000" cy="1447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 descr="250px-Aerial_View_of_the_VLTI_with_Tunnels_Superimposed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303897"/>
            <a:ext cx="2366460" cy="1524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239000" y="5103673"/>
            <a:ext cx="164190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VLT (Very Large </a:t>
            </a:r>
          </a:p>
          <a:p>
            <a:pPr algn="ctr"/>
            <a:r>
              <a:rPr lang="en-US" dirty="0" smtClean="0"/>
              <a:t>Telescope </a:t>
            </a:r>
          </a:p>
          <a:p>
            <a:pPr algn="ctr"/>
            <a:r>
              <a:rPr lang="en-US" i="1" dirty="0" smtClean="0"/>
              <a:t>@ European</a:t>
            </a:r>
          </a:p>
          <a:p>
            <a:pPr algn="ctr"/>
            <a:r>
              <a:rPr lang="en-US" i="1" dirty="0" smtClean="0"/>
              <a:t> Southern</a:t>
            </a:r>
          </a:p>
          <a:p>
            <a:pPr algn="ctr"/>
            <a:r>
              <a:rPr lang="en-US" i="1" dirty="0" smtClean="0"/>
              <a:t> Observatory</a:t>
            </a:r>
          </a:p>
          <a:p>
            <a:pPr algn="ctr"/>
            <a:r>
              <a:rPr lang="en-US" i="1" dirty="0" smtClean="0"/>
              <a:t>(reflecting)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63"/>
            <a:ext cx="8229600" cy="1143000"/>
          </a:xfrm>
        </p:spPr>
        <p:txBody>
          <a:bodyPr/>
          <a:lstStyle/>
          <a:p>
            <a:r>
              <a:rPr lang="en-US" dirty="0" smtClean="0"/>
              <a:t>Refracting Telescope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b="1" dirty="0" smtClean="0"/>
              <a:t>Lenses</a:t>
            </a:r>
            <a:r>
              <a:rPr lang="en-US" dirty="0" smtClean="0"/>
              <a:t> </a:t>
            </a:r>
            <a:r>
              <a:rPr lang="en-US" dirty="0"/>
              <a:t>bring light into focus</a:t>
            </a:r>
          </a:p>
          <a:p>
            <a:r>
              <a:rPr lang="en-US" dirty="0"/>
              <a:t>Bends (refracts) light</a:t>
            </a:r>
          </a:p>
          <a:p>
            <a:r>
              <a:rPr lang="en-US" dirty="0"/>
              <a:t>Objective lens </a:t>
            </a:r>
            <a:endParaRPr lang="en-US" dirty="0"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 produces image by bending light from distant object light converges @ area called </a:t>
            </a:r>
            <a:r>
              <a:rPr lang="en-US" b="1" u="sng" dirty="0">
                <a:sym typeface="Wingdings"/>
              </a:rPr>
              <a:t>focus</a:t>
            </a:r>
            <a:r>
              <a:rPr lang="en-US" dirty="0">
                <a:sym typeface="Wingdings"/>
              </a:rPr>
              <a:t> (central point)</a:t>
            </a:r>
            <a:endParaRPr lang="en-US" u="sng" dirty="0"/>
          </a:p>
          <a:p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581400"/>
            <a:ext cx="4953000" cy="299777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 descr="images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4114800"/>
            <a:ext cx="2971800" cy="24384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065085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Refracting Telescope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144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Yerkes Observatory </a:t>
            </a:r>
            <a:r>
              <a:rPr lang="en-US" sz="2800" i="1" dirty="0" smtClean="0"/>
              <a:t>Wisconsin</a:t>
            </a:r>
            <a:endParaRPr lang="en-US" sz="2800" dirty="0" smtClean="0"/>
          </a:p>
          <a:p>
            <a:r>
              <a:rPr lang="en-US" sz="2800" dirty="0" smtClean="0"/>
              <a:t>40” diameter lens</a:t>
            </a:r>
          </a:p>
          <a:p>
            <a:r>
              <a:rPr lang="en-US" sz="2800" dirty="0" smtClean="0"/>
              <a:t>63’ long tube</a:t>
            </a:r>
            <a:endParaRPr lang="en-US" sz="2800" dirty="0"/>
          </a:p>
        </p:txBody>
      </p:sp>
      <p:pic>
        <p:nvPicPr>
          <p:cNvPr id="6" name="Picture 5" descr="40inchtou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62200"/>
            <a:ext cx="2514600" cy="412303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kyle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429000"/>
            <a:ext cx="3908322" cy="305088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352732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Reflecting Telescope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Reflects light off a concave mirror</a:t>
            </a:r>
          </a:p>
          <a:p>
            <a:r>
              <a:rPr lang="en-US" dirty="0" smtClean="0"/>
              <a:t>Focuses image in front of the mirror</a:t>
            </a:r>
          </a:p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Most large optical telescopes are reflectors</a:t>
            </a:r>
          </a:p>
          <a:p>
            <a:pPr lvl="1"/>
            <a:r>
              <a:rPr lang="en-US" dirty="0" smtClean="0"/>
              <a:t>Light does not pass through a mirror </a:t>
            </a:r>
            <a:r>
              <a:rPr lang="en-US" dirty="0" smtClean="0">
                <a:sym typeface="Wingdings"/>
              </a:rPr>
              <a:t> glass for a reflecting telescope doesn’t have to be of optical quality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914400"/>
            <a:ext cx="1638710" cy="2362200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876800"/>
            <a:ext cx="4078688" cy="18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81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Reflecting Telescope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5344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Keck Telescopes </a:t>
            </a:r>
            <a:r>
              <a:rPr lang="en-US" sz="2400" i="1" dirty="0" smtClean="0"/>
              <a:t>Hawaii</a:t>
            </a:r>
            <a:endParaRPr lang="en-US" sz="2400" i="1" dirty="0"/>
          </a:p>
        </p:txBody>
      </p:sp>
      <p:pic>
        <p:nvPicPr>
          <p:cNvPr id="4" name="Picture 3" descr="keck10m.gif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371600"/>
            <a:ext cx="5473262" cy="5257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905000"/>
            <a:ext cx="2590800" cy="16764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Screen Shot 2015-10-18 at 6.50.5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0"/>
            <a:ext cx="2362200" cy="28194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360790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Invisible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Radio Telescopes</a:t>
            </a:r>
          </a:p>
          <a:p>
            <a:pPr lvl="1"/>
            <a:r>
              <a:rPr lang="en-US" dirty="0" smtClean="0"/>
              <a:t>Observations using radio wavelengths</a:t>
            </a:r>
          </a:p>
          <a:p>
            <a:pPr lvl="1"/>
            <a:r>
              <a:rPr lang="en-US" dirty="0" smtClean="0"/>
              <a:t>Focuses incoming radio waves on antenna</a:t>
            </a:r>
          </a:p>
          <a:p>
            <a:pPr lvl="2"/>
            <a:r>
              <a:rPr lang="en-US" dirty="0" smtClean="0"/>
              <a:t>Absorbs and transmits waves to amplifier</a:t>
            </a:r>
          </a:p>
          <a:p>
            <a:pPr lvl="2"/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810000"/>
            <a:ext cx="2908300" cy="26035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 descr="4634-004-A0F09F0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733800"/>
            <a:ext cx="5105400" cy="28194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658490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 Telescopes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Less affected by turbulence in the atmosphere, clouds and the weather</a:t>
            </a:r>
          </a:p>
          <a:p>
            <a:pPr lvl="1"/>
            <a:r>
              <a:rPr lang="en-US" dirty="0" smtClean="0"/>
              <a:t>No protective dome is required </a:t>
            </a:r>
            <a:r>
              <a:rPr lang="en-US" dirty="0" smtClean="0">
                <a:sym typeface="Wingdings"/>
              </a:rPr>
              <a:t> reduces cost of construction</a:t>
            </a:r>
          </a:p>
          <a:p>
            <a:pPr lvl="1"/>
            <a:r>
              <a:rPr lang="en-US" dirty="0" smtClean="0">
                <a:sym typeface="Wingdings"/>
              </a:rPr>
              <a:t>Can “see” through interstellar dust clouds that obscure visible wavelengths</a:t>
            </a: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883937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Telescopes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Orbit above Earth’s atmosphere and thus produce clearer images then Earth-based telescopes</a:t>
            </a:r>
          </a:p>
          <a:p>
            <a:r>
              <a:rPr lang="en-US" dirty="0" smtClean="0"/>
              <a:t>Hubble Space Telescope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space telescope built by NASA</a:t>
            </a:r>
          </a:p>
          <a:p>
            <a:pPr lvl="1"/>
            <a:r>
              <a:rPr lang="en-US" dirty="0" smtClean="0"/>
              <a:t>Put into orbit around Earth April 1990</a:t>
            </a:r>
          </a:p>
          <a:p>
            <a:r>
              <a:rPr lang="en-US" dirty="0" smtClean="0"/>
              <a:t>Other Space Telescopes</a:t>
            </a:r>
          </a:p>
          <a:p>
            <a:pPr lvl="1"/>
            <a:r>
              <a:rPr lang="en-US" b="1" u="sng" dirty="0" smtClean="0"/>
              <a:t>Study X-</a:t>
            </a:r>
            <a:r>
              <a:rPr lang="en-US" b="1" u="sng" dirty="0"/>
              <a:t>R</a:t>
            </a:r>
            <a:r>
              <a:rPr lang="en-US" b="1" u="sng" dirty="0" smtClean="0"/>
              <a:t>ays</a:t>
            </a:r>
            <a:r>
              <a:rPr lang="en-US" dirty="0" smtClean="0"/>
              <a:t>: NASA uses Chandra X-Ray Observatory (launched in 1999)</a:t>
            </a:r>
          </a:p>
          <a:p>
            <a:pPr lvl="1"/>
            <a:r>
              <a:rPr lang="en-US" b="1" u="sng" dirty="0" smtClean="0"/>
              <a:t>Study Visible and Gamma Rays</a:t>
            </a:r>
            <a:r>
              <a:rPr lang="en-US" dirty="0" smtClean="0"/>
              <a:t>: Compton Gamma-Ray Observatory</a:t>
            </a:r>
          </a:p>
          <a:p>
            <a:pPr lvl="1"/>
            <a:r>
              <a:rPr lang="en-US" b="1" u="sng" dirty="0" smtClean="0"/>
              <a:t>Infrared</a:t>
            </a:r>
            <a:r>
              <a:rPr lang="en-US" dirty="0" smtClean="0"/>
              <a:t>: James Webb Space Telescope</a:t>
            </a:r>
            <a:endParaRPr lang="en-US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882917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Webb Space Telescope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" y="1524000"/>
            <a:ext cx="502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I</a:t>
            </a:r>
            <a:r>
              <a:rPr lang="en-US" sz="2400" dirty="0" smtClean="0"/>
              <a:t>nfrared </a:t>
            </a:r>
            <a:r>
              <a:rPr lang="en-US" sz="2400" dirty="0"/>
              <a:t>vision that will peer back over 13.5 billion years to see the first stars and galaxies forming out of the darkness of the early universe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Will </a:t>
            </a:r>
            <a:r>
              <a:rPr lang="en-US" sz="2400" dirty="0"/>
              <a:t>launch in 2018 from </a:t>
            </a:r>
            <a:r>
              <a:rPr lang="en-US" sz="2400" dirty="0" smtClean="0"/>
              <a:t>European Spaceport located near </a:t>
            </a:r>
            <a:r>
              <a:rPr lang="en-US" sz="2400" dirty="0" err="1" smtClean="0"/>
              <a:t>Kourou</a:t>
            </a:r>
            <a:r>
              <a:rPr lang="en-US" sz="2400" dirty="0" smtClean="0"/>
              <a:t>, French Guiana on a rocket. (</a:t>
            </a:r>
            <a:r>
              <a:rPr lang="en-US" sz="2400" dirty="0"/>
              <a:t>The mission lifetime is 5-10+ years.) 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  <p:pic>
        <p:nvPicPr>
          <p:cNvPr id="10" name="Picture 9" descr="21ab39680689f5adbdb132696ceff3a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343400"/>
            <a:ext cx="2046650" cy="2238523"/>
          </a:xfrm>
          <a:prstGeom prst="rect">
            <a:avLst/>
          </a:prstGeom>
        </p:spPr>
      </p:pic>
      <p:pic>
        <p:nvPicPr>
          <p:cNvPr id="11" name="Picture 10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219200"/>
            <a:ext cx="3733800" cy="2971800"/>
          </a:xfrm>
          <a:prstGeom prst="rect">
            <a:avLst/>
          </a:prstGeom>
        </p:spPr>
      </p:pic>
      <p:pic>
        <p:nvPicPr>
          <p:cNvPr id="12" name="Picture 11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018314"/>
            <a:ext cx="3505200" cy="163648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855894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24.1 Electromagnetic </a:t>
            </a:r>
            <a:r>
              <a:rPr lang="en-US" dirty="0"/>
              <a:t>R</a:t>
            </a:r>
            <a:r>
              <a:rPr lang="en-US" dirty="0" smtClean="0"/>
              <a:t>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Electromagnetic waves</a:t>
            </a:r>
          </a:p>
          <a:p>
            <a:pPr>
              <a:buNone/>
            </a:pPr>
            <a:r>
              <a:rPr lang="en-US" dirty="0" smtClean="0"/>
              <a:t>   --&gt; </a:t>
            </a:r>
            <a:r>
              <a:rPr lang="en-US" sz="2600" dirty="0"/>
              <a:t>R</a:t>
            </a:r>
            <a:r>
              <a:rPr lang="en-US" sz="2600" dirty="0" smtClean="0"/>
              <a:t>ange of electric and magnetic waves that travel through    </a:t>
            </a:r>
          </a:p>
          <a:p>
            <a:pPr>
              <a:buNone/>
            </a:pPr>
            <a:r>
              <a:rPr lang="en-US" sz="2600" dirty="0" smtClean="0"/>
              <a:t>           space</a:t>
            </a:r>
          </a:p>
          <a:p>
            <a:pPr lvl="1"/>
            <a:r>
              <a:rPr lang="en-US" dirty="0" smtClean="0"/>
              <a:t>transfer energy</a:t>
            </a:r>
          </a:p>
          <a:p>
            <a:pPr lvl="1"/>
            <a:r>
              <a:rPr lang="en-US" dirty="0" smtClean="0"/>
              <a:t>Classified based on </a:t>
            </a:r>
            <a:r>
              <a:rPr lang="en-US" b="1" dirty="0" smtClean="0">
                <a:solidFill>
                  <a:srgbClr val="FF0000"/>
                </a:solidFill>
              </a:rPr>
              <a:t>wavelength</a:t>
            </a:r>
          </a:p>
          <a:p>
            <a:pPr lvl="1"/>
            <a:r>
              <a:rPr lang="en-US" dirty="0" smtClean="0"/>
              <a:t>travel through space</a:t>
            </a:r>
          </a:p>
          <a:p>
            <a:pPr lvl="1"/>
            <a:r>
              <a:rPr lang="en-US" dirty="0" smtClean="0"/>
              <a:t>travel at the speed of light—~300,000,000 m/s</a:t>
            </a:r>
          </a:p>
          <a:p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Ultraviolet (UV) light=sunburns</a:t>
            </a:r>
          </a:p>
          <a:p>
            <a:pPr lvl="1"/>
            <a:r>
              <a:rPr lang="en-US" dirty="0" smtClean="0"/>
              <a:t>Infrared radiation=heat</a:t>
            </a:r>
          </a:p>
          <a:p>
            <a:pPr lvl="1"/>
            <a:r>
              <a:rPr lang="en-US" dirty="0" smtClean="0"/>
              <a:t>Visible light</a:t>
            </a:r>
          </a:p>
          <a:p>
            <a:pPr lvl="1"/>
            <a:r>
              <a:rPr lang="en-US" dirty="0" smtClean="0"/>
              <a:t>X-rays</a:t>
            </a:r>
            <a:endParaRPr lang="en-US" dirty="0"/>
          </a:p>
          <a:p>
            <a:pPr lvl="1"/>
            <a:r>
              <a:rPr lang="en-US" dirty="0" smtClean="0"/>
              <a:t>Microwaves</a:t>
            </a:r>
          </a:p>
          <a:p>
            <a:pPr lvl="1"/>
            <a:r>
              <a:rPr lang="en-US" dirty="0" smtClean="0"/>
              <a:t>Radio waves</a:t>
            </a:r>
            <a:endParaRPr lang="en-US" dirty="0"/>
          </a:p>
          <a:p>
            <a:pPr lvl="1"/>
            <a:r>
              <a:rPr lang="en-US" dirty="0"/>
              <a:t>G</a:t>
            </a:r>
            <a:r>
              <a:rPr lang="en-US" dirty="0" smtClean="0"/>
              <a:t>amma rays (CT scans)</a:t>
            </a:r>
          </a:p>
          <a:p>
            <a:pPr lvl="1"/>
            <a:endParaRPr lang="en-US" dirty="0"/>
          </a:p>
        </p:txBody>
      </p:sp>
      <p:pic>
        <p:nvPicPr>
          <p:cNvPr id="4" name="Picture 3" descr="Screen Shot 2015-10-18 at 4.33.18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534697"/>
            <a:ext cx="3962400" cy="317090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is ...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5181600" cy="4525963"/>
          </a:xfrm>
        </p:spPr>
        <p:txBody>
          <a:bodyPr/>
          <a:lstStyle/>
          <a:p>
            <a:r>
              <a:rPr lang="en-US" dirty="0" smtClean="0"/>
              <a:t>Nature of Light</a:t>
            </a:r>
          </a:p>
          <a:p>
            <a:pPr lvl="1"/>
            <a:r>
              <a:rPr lang="en-US" dirty="0" smtClean="0"/>
              <a:t>Behaves like a </a:t>
            </a:r>
            <a:r>
              <a:rPr lang="en-US" i="1" dirty="0" smtClean="0"/>
              <a:t>wave</a:t>
            </a:r>
          </a:p>
          <a:p>
            <a:pPr lvl="2"/>
            <a:r>
              <a:rPr lang="en-US" dirty="0" smtClean="0"/>
              <a:t>Similar to swells in the ocean</a:t>
            </a:r>
          </a:p>
          <a:p>
            <a:pPr lvl="2"/>
            <a:r>
              <a:rPr lang="en-US" dirty="0" smtClean="0"/>
              <a:t>Wavelength</a:t>
            </a:r>
          </a:p>
          <a:p>
            <a:pPr lvl="3"/>
            <a:r>
              <a:rPr lang="en-US" dirty="0" smtClean="0"/>
              <a:t>Distance from crest to crest</a:t>
            </a:r>
          </a:p>
          <a:p>
            <a:pPr lvl="1"/>
            <a:r>
              <a:rPr lang="en-US" dirty="0" smtClean="0"/>
              <a:t>Behaves like a </a:t>
            </a:r>
            <a:r>
              <a:rPr lang="en-US" i="1" dirty="0" smtClean="0"/>
              <a:t>particle</a:t>
            </a:r>
          </a:p>
          <a:p>
            <a:pPr lvl="2"/>
            <a:r>
              <a:rPr lang="en-US" dirty="0" smtClean="0"/>
              <a:t>Photon</a:t>
            </a:r>
          </a:p>
          <a:p>
            <a:pPr lvl="3"/>
            <a:r>
              <a:rPr lang="en-US" dirty="0" smtClean="0"/>
              <a:t>Small packet of light energy</a:t>
            </a:r>
          </a:p>
          <a:p>
            <a:pPr lvl="2"/>
            <a:endParaRPr lang="en-US" dirty="0"/>
          </a:p>
        </p:txBody>
      </p:sp>
      <p:pic>
        <p:nvPicPr>
          <p:cNvPr id="4" name="Picture 3" descr="photon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114800"/>
            <a:ext cx="3962400" cy="233218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23" y="1287096"/>
            <a:ext cx="34544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1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Spectroscopy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Spectroscopy</a:t>
            </a:r>
          </a:p>
          <a:p>
            <a:pPr lvl="1"/>
            <a:r>
              <a:rPr lang="en-US" dirty="0" smtClean="0"/>
              <a:t>Study of the properties of light that depend on wavelength</a:t>
            </a:r>
          </a:p>
          <a:p>
            <a:pPr lvl="1"/>
            <a:r>
              <a:rPr lang="en-US" dirty="0" smtClean="0"/>
              <a:t>Break light </a:t>
            </a:r>
            <a:r>
              <a:rPr lang="en-US" dirty="0"/>
              <a:t>into the various colors, each with </a:t>
            </a:r>
            <a:r>
              <a:rPr lang="en-US" dirty="0" smtClean="0"/>
              <a:t>its own wavelength </a:t>
            </a:r>
          </a:p>
          <a:p>
            <a:pPr lvl="1"/>
            <a:r>
              <a:rPr lang="en-US" dirty="0" smtClean="0"/>
              <a:t>Three types of Spectra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Continuous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Absorption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Emission</a:t>
            </a:r>
            <a:endParaRPr lang="en-US" dirty="0"/>
          </a:p>
        </p:txBody>
      </p:sp>
      <p:pic>
        <p:nvPicPr>
          <p:cNvPr id="5" name="Picture 4" descr="Screen Shot 2015-10-18 at 4.33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66825"/>
            <a:ext cx="4343400" cy="296257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529626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Spectroscopy: Continuous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Uninterrupted</a:t>
            </a:r>
            <a:r>
              <a:rPr lang="en-US" dirty="0" smtClean="0"/>
              <a:t> band of light</a:t>
            </a:r>
          </a:p>
          <a:p>
            <a:r>
              <a:rPr lang="en-US" dirty="0" smtClean="0"/>
              <a:t>Emitted by an </a:t>
            </a:r>
            <a:r>
              <a:rPr lang="en-US" b="1" dirty="0" smtClean="0"/>
              <a:t>incandescent</a:t>
            </a:r>
            <a:r>
              <a:rPr lang="en-US" dirty="0" smtClean="0"/>
              <a:t> solid, liquid, or gas under pressure.</a:t>
            </a: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581400"/>
            <a:ext cx="7797308" cy="281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68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Spectroscopy: Absorption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Continuous spectrum produced when </a:t>
            </a:r>
            <a:r>
              <a:rPr lang="en-US" b="1" dirty="0" smtClean="0"/>
              <a:t>white light</a:t>
            </a:r>
            <a:r>
              <a:rPr lang="en-US" dirty="0" smtClean="0"/>
              <a:t> passes through </a:t>
            </a:r>
            <a:r>
              <a:rPr lang="en-US" b="1" dirty="0" smtClean="0"/>
              <a:t>cool gas </a:t>
            </a:r>
            <a:r>
              <a:rPr lang="en-US" dirty="0" smtClean="0"/>
              <a:t>under </a:t>
            </a:r>
            <a:r>
              <a:rPr lang="en-US" b="1" dirty="0" smtClean="0"/>
              <a:t>low pressure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01" y="3429000"/>
            <a:ext cx="8545623" cy="29718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041125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Spectroscopy: Emission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Series of bright lines of particular wavelengths produced by a hot gas under low pressure.</a:t>
            </a:r>
          </a:p>
          <a:p>
            <a:r>
              <a:rPr lang="en-US" dirty="0" smtClean="0"/>
              <a:t>Used to study the spectrum of a star:</a:t>
            </a:r>
          </a:p>
          <a:p>
            <a:pPr lvl="1"/>
            <a:r>
              <a:rPr lang="en-US" dirty="0" smtClean="0"/>
              <a:t>Spectral lines act as “fingerprints”</a:t>
            </a:r>
          </a:p>
          <a:p>
            <a:pPr lvl="1"/>
            <a:r>
              <a:rPr lang="en-US" dirty="0" smtClean="0"/>
              <a:t>Lines identify elements present </a:t>
            </a:r>
            <a:r>
              <a:rPr lang="en-US" dirty="0" smtClean="0">
                <a:sym typeface="Wingdings"/>
              </a:rPr>
              <a:t> star’s chemical composition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711211"/>
            <a:ext cx="7171592" cy="206607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188821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67000"/>
          </a:xfrm>
        </p:spPr>
        <p:txBody>
          <a:bodyPr>
            <a:noAutofit/>
          </a:bodyPr>
          <a:lstStyle/>
          <a:p>
            <a:r>
              <a:rPr lang="en-US" sz="2400" b="1" u="sng" dirty="0" smtClean="0"/>
              <a:t>Electromagnetic Spectrum</a:t>
            </a:r>
            <a:r>
              <a:rPr lang="en-US" sz="2400" dirty="0" smtClean="0"/>
              <a:t>: the continuum of radiation released by star</a:t>
            </a:r>
            <a:br>
              <a:rPr lang="en-US" sz="2400" dirty="0" smtClean="0"/>
            </a:br>
            <a:r>
              <a:rPr lang="en-US" sz="2400" dirty="0" smtClean="0"/>
              <a:t>--classified by wavelength (red longer, blue shorter)</a:t>
            </a:r>
            <a:br>
              <a:rPr lang="en-US" sz="2400" dirty="0" smtClean="0"/>
            </a:br>
            <a:r>
              <a:rPr lang="en-US" sz="2400" dirty="0" smtClean="0"/>
              <a:t>--</a:t>
            </a:r>
            <a:r>
              <a:rPr lang="en-US" sz="2400" b="1" dirty="0" smtClean="0"/>
              <a:t>wavelength</a:t>
            </a:r>
            <a:r>
              <a:rPr lang="en-US" sz="2400" dirty="0" smtClean="0"/>
              <a:t>=distance between the peaks on a wave</a:t>
            </a:r>
            <a:br>
              <a:rPr lang="en-US" sz="2400" dirty="0" smtClean="0"/>
            </a:br>
            <a:r>
              <a:rPr lang="en-US" sz="2400" dirty="0" smtClean="0"/>
              <a:t>--</a:t>
            </a:r>
            <a:r>
              <a:rPr lang="en-US" sz="2400" b="1" dirty="0" smtClean="0"/>
              <a:t>frequency</a:t>
            </a:r>
            <a:r>
              <a:rPr lang="en-US" sz="2400" dirty="0" smtClean="0"/>
              <a:t>=the # of waves that pass a point per second</a:t>
            </a:r>
            <a:br>
              <a:rPr lang="en-US" sz="2400" dirty="0" smtClean="0"/>
            </a:br>
            <a:r>
              <a:rPr lang="en-US" sz="2400" i="1" dirty="0" smtClean="0"/>
              <a:t>As wavelength decreases, freq. increases</a:t>
            </a:r>
            <a:r>
              <a:rPr lang="en-US" sz="2400" i="1" dirty="0" smtClean="0">
                <a:sym typeface="Wingdings" pitchFamily="2" charset="2"/>
              </a:rPr>
              <a:t> they are inversely proportional</a:t>
            </a:r>
            <a:endParaRPr lang="en-US" sz="2400" dirty="0"/>
          </a:p>
        </p:txBody>
      </p:sp>
      <p:pic>
        <p:nvPicPr>
          <p:cNvPr id="4" name="Content Placeholder 3" descr="em spectru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590800"/>
            <a:ext cx="7011522" cy="3691286"/>
          </a:xfrm>
        </p:spPr>
      </p:pic>
      <p:sp>
        <p:nvSpPr>
          <p:cNvPr id="5" name="Rectangle 4"/>
          <p:cNvSpPr/>
          <p:nvPr/>
        </p:nvSpPr>
        <p:spPr>
          <a:xfrm>
            <a:off x="685800" y="1676400"/>
            <a:ext cx="7696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Apparent change in </a:t>
            </a:r>
            <a:r>
              <a:rPr lang="en-US" b="1" dirty="0" smtClean="0"/>
              <a:t>frequency</a:t>
            </a:r>
            <a:r>
              <a:rPr lang="en-US" dirty="0" smtClean="0"/>
              <a:t> of electromagnetic or sound waves caused by the relative </a:t>
            </a:r>
            <a:r>
              <a:rPr lang="en-US" b="1" dirty="0" smtClean="0"/>
              <a:t>motions</a:t>
            </a:r>
            <a:r>
              <a:rPr lang="en-US" dirty="0" smtClean="0"/>
              <a:t> of the source of the observer.</a:t>
            </a:r>
          </a:p>
          <a:p>
            <a:r>
              <a:rPr lang="en-US" dirty="0" smtClean="0"/>
              <a:t>Used to determine whether a star or other body in space is moving </a:t>
            </a:r>
            <a:r>
              <a:rPr lang="en-US" i="1" u="sng" dirty="0" smtClean="0"/>
              <a:t>away</a:t>
            </a:r>
            <a:r>
              <a:rPr lang="en-US" dirty="0" smtClean="0"/>
              <a:t> from or </a:t>
            </a:r>
            <a:r>
              <a:rPr lang="en-US" i="1" u="sng" dirty="0" smtClean="0"/>
              <a:t>toward</a:t>
            </a:r>
            <a:r>
              <a:rPr lang="en-US" dirty="0" smtClean="0"/>
              <a:t> Earth.</a:t>
            </a: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975"/>
          <a:stretch/>
        </p:blipFill>
        <p:spPr>
          <a:xfrm>
            <a:off x="5410200" y="2590800"/>
            <a:ext cx="3505200" cy="2667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410200" y="5486400"/>
            <a:ext cx="3393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The Best Halloween Costume Ever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7400" y="1371600"/>
            <a:ext cx="2672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Doppler Effect: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hlinkClick r:id="rId5"/>
              </a:rPr>
              <a:t>Sound Waves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hlinkClick r:id="rId6"/>
              </a:rPr>
              <a:t>Electromagnetic Waves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4880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4406</TotalTime>
  <Words>620</Words>
  <Application>Microsoft Macintosh PowerPoint</Application>
  <PresentationFormat>On-screen Show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Chapter 24 Sec. 1 Light Sec. 2: Tools of Astronomy</vt:lpstr>
      <vt:lpstr>24.1 Electromagnetic Radiation</vt:lpstr>
      <vt:lpstr>Light is ... </vt:lpstr>
      <vt:lpstr>Spectroscopy</vt:lpstr>
      <vt:lpstr>Spectroscopy: Continuous</vt:lpstr>
      <vt:lpstr>Spectroscopy: Absorption</vt:lpstr>
      <vt:lpstr>Spectroscopy: Emission</vt:lpstr>
      <vt:lpstr>Electromagnetic Spectrum: the continuum of radiation released by star --classified by wavelength (red longer, blue shorter) --wavelength=distance between the peaks on a wave --frequency=the # of waves that pass a point per second As wavelength decreases, freq. increases they are inversely proportional</vt:lpstr>
      <vt:lpstr>Doppler Effect</vt:lpstr>
      <vt:lpstr>24.2 How Is This Used By Astronomers?</vt:lpstr>
      <vt:lpstr>Refracting Telescope</vt:lpstr>
      <vt:lpstr>Refracting Telescope</vt:lpstr>
      <vt:lpstr>Reflecting Telescope</vt:lpstr>
      <vt:lpstr>Reflecting Telescope</vt:lpstr>
      <vt:lpstr>Detecting Invisible Radiation</vt:lpstr>
      <vt:lpstr>Radio Telescopes</vt:lpstr>
      <vt:lpstr>Space Telescopes</vt:lpstr>
      <vt:lpstr>James Webb Space Telescope</vt:lpstr>
    </vt:vector>
  </TitlesOfParts>
  <Company>nksd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27 Tools of Astronomy</dc:title>
  <dc:creator>elizabeth_parvo</dc:creator>
  <cp:lastModifiedBy>Jillian Boisse</cp:lastModifiedBy>
  <cp:revision>86</cp:revision>
  <dcterms:created xsi:type="dcterms:W3CDTF">2009-11-19T17:03:35Z</dcterms:created>
  <dcterms:modified xsi:type="dcterms:W3CDTF">2015-10-18T23:54:01Z</dcterms:modified>
</cp:coreProperties>
</file>